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2" r:id="rId45"/>
    <p:sldId id="301" r:id="rId46"/>
    <p:sldId id="303" r:id="rId47"/>
    <p:sldId id="259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5C06B-BB74-CBCB-1592-EA91B58FA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25C54F-7915-A590-F26C-CCDE08D74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6CBB3E-E2D6-B1C9-65E7-E72ACDAE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9E71-B435-4E77-89FB-BE673441BD9C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40757E-2976-BAB0-A0DF-0F5FBE96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417C01-E300-2A7D-8AB8-52BB84D4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263A5-B921-4347-9F37-B0A2D71AB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29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0229C-1844-E2EC-E500-4C8A5F2A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89B3D7-007E-64EF-828A-35296B087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0DF928-690B-5733-9790-8DA1E71DF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9E71-B435-4E77-89FB-BE673441BD9C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BDB2C7-5B07-64FE-51B9-244274EAD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902EB4-7FF5-0A84-DC36-852D46681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263A5-B921-4347-9F37-B0A2D71AB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117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B264B2-B2AA-23E8-AD1F-5DB2C9B1C7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2F93B7-8D82-316D-7F92-3C72A6C5A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5A6F2D-6D1A-651D-9B44-90B611DCF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9E71-B435-4E77-89FB-BE673441BD9C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7679C9-2D52-5E81-0338-56124C002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A08B3E-DED8-1A39-05B2-3ABAD2FE1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263A5-B921-4347-9F37-B0A2D71AB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17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3D515-A30C-7E94-E697-AC8CCA9D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2F617B-0476-109B-3438-8497973F0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DF0625-F6B5-0145-2B18-00760A775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9E71-B435-4E77-89FB-BE673441BD9C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94AB8F-D071-9CAA-270A-740E3C2A5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C15E07-0FC8-A1E0-4E2B-6D065820F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263A5-B921-4347-9F37-B0A2D71AB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264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A3138-0752-FC6B-74B5-3B565CD20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18C2A-AD95-2269-E6EF-D3D914DC8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DBDC2C-682D-85CA-87B1-60DA09780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9E71-B435-4E77-89FB-BE673441BD9C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A719CD-5ACB-C407-1283-72EF4DB5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62B4C4-9BC7-2DEE-73EC-F44CCD74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263A5-B921-4347-9F37-B0A2D71AB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33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2BA49-D4F7-CAB0-34D3-97EC72721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9C3DFB-5D98-2DDA-DF73-957672352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3794B6-B844-1EBF-0F61-0FD48A98A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84AF81-B982-33EC-BEC0-9965BD57B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9E71-B435-4E77-89FB-BE673441BD9C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D6F70C-DCEA-367E-CBF6-88F52FA18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399547-B2D7-2D32-B29B-F1B32D224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263A5-B921-4347-9F37-B0A2D71AB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398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DAEEA-E6A3-56F3-6D14-D333FC08C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331251-B4BE-7530-4670-FAADB88F3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8481DA-0C9E-DBA7-A46D-74FBFD275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D31B4F-7404-B6A9-F237-9C21EA4C4C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230B62-A952-7EA6-7FAC-A000B8D7D8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6C6CE32-1E50-6061-08E8-75E6C20E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9E71-B435-4E77-89FB-BE673441BD9C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DF82183-1175-1E47-4650-517A68F61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F487F45-93A5-C6D8-84F8-A0EADA72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263A5-B921-4347-9F37-B0A2D71AB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326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F9390F-9949-D079-120E-3FC8FD86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13BB6A-1406-39DB-BA16-334445BEB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9E71-B435-4E77-89FB-BE673441BD9C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F6C9F3-E27C-B47F-997B-33C68E4DA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997403-4B35-9AA4-42A1-59EB799E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263A5-B921-4347-9F37-B0A2D71AB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676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011E00D-64C1-E284-C5C8-1338049EA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9E71-B435-4E77-89FB-BE673441BD9C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3A50E1-A962-0A66-AC8D-9BA1AB65C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3B9A55-2C45-2C78-0D67-922FA2932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263A5-B921-4347-9F37-B0A2D71AB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7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1CD59C-81D9-483B-1BA3-2133542E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940C68-E923-EBC7-297E-9A784AE15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C97E03-EF12-B787-4734-B592513C9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35A62C-D749-06D9-98F7-0C0A01947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9E71-B435-4E77-89FB-BE673441BD9C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D56112-C2B6-1443-A231-64229166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D4A374-F78B-889A-9B0E-9ADAFD0E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263A5-B921-4347-9F37-B0A2D71AB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554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ACAA1-E78E-AA8D-0AFF-B28D7FFF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5263DF-150A-FE32-43A7-E4EA211E70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13ECE4-A0B3-8F8D-A4EC-682945E66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5FB9AD-33A0-A6D6-D231-F9A8277F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9E71-B435-4E77-89FB-BE673441BD9C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A4D35E-F8A3-9D87-2DD2-4B45325FF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313E26-47A7-15F9-CC09-C4320B325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263A5-B921-4347-9F37-B0A2D71AB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22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75C2F6-A186-399F-866F-71ED09EE8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E5CB00-068B-711A-9C04-C323768E6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7AEE0E-269A-5CBD-C3C5-438C03EA5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F9E71-B435-4E77-89FB-BE673441BD9C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346631-CE78-11A2-711A-D094DE85E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4A7F41-8F57-31F8-6BF9-814DAF7FA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263A5-B921-4347-9F37-B0A2D71AB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95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E0C339-D9E7-CF9B-20E3-B512C2A5B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8932"/>
            <a:ext cx="9144000" cy="101185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</a:rPr>
              <a:t>6.10-6.19 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rPr>
              <a:t>文章阅读记录</a:t>
            </a:r>
          </a:p>
        </p:txBody>
      </p:sp>
    </p:spTree>
    <p:extLst>
      <p:ext uri="{BB962C8B-B14F-4D97-AF65-F5344CB8AC3E}">
        <p14:creationId xmlns:p14="http://schemas.microsoft.com/office/powerpoint/2010/main" val="328291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Arguments &amp; Motivations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39CDBA-39A7-2629-07DD-59DB9EF3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5588"/>
            <a:ext cx="4247147" cy="30160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 Most widely used models still employ CLIP as their text encoder, which constrains their ability to comprehend dense prompts…</a:t>
            </a: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 fine-tunes the pre-trained LLM, computational cost and generalizability. </a:t>
            </a:r>
          </a:p>
          <a:p>
            <a:pPr marL="0" indent="0" algn="just">
              <a:buNone/>
            </a:pPr>
            <a:endParaRPr lang="zh-CN" altLang="en-US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E7F6271-1EA3-E4AC-ACB6-A9E2449EC901}"/>
              </a:ext>
            </a:extLst>
          </p:cNvPr>
          <p:cNvSpPr txBox="1">
            <a:spLocks/>
          </p:cNvSpPr>
          <p:nvPr/>
        </p:nvSpPr>
        <p:spPr>
          <a:xfrm>
            <a:off x="-1" y="6432884"/>
            <a:ext cx="7812506" cy="42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>
                <a:latin typeface="Times New Roman" panose="02020603050405020304" pitchFamily="18" charset="0"/>
                <a:ea typeface="华文中宋" panose="02010600040101010101" pitchFamily="2" charset="-122"/>
              </a:rPr>
              <a:t>2. ELLA: Equip Diffusion Models with LLM for Enhanced Semantic Alignment, Tencent</a:t>
            </a:r>
            <a:endParaRPr lang="zh-CN" altLang="en-US" sz="1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248D4B-9189-269D-2FBE-82BDB90F9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603" y="651269"/>
            <a:ext cx="5479255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77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Contributions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2D1B809-9524-7B91-7EAF-49D0DFBBDA30}"/>
              </a:ext>
            </a:extLst>
          </p:cNvPr>
          <p:cNvSpPr txBox="1">
            <a:spLocks/>
          </p:cNvSpPr>
          <p:nvPr/>
        </p:nvSpPr>
        <p:spPr>
          <a:xfrm>
            <a:off x="-1" y="6432884"/>
            <a:ext cx="7812506" cy="42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>
                <a:latin typeface="Times New Roman" panose="02020603050405020304" pitchFamily="18" charset="0"/>
                <a:ea typeface="华文中宋" panose="02010600040101010101" pitchFamily="2" charset="-122"/>
              </a:rPr>
              <a:t>2. ELLA: Equip Diffusion Models with LLM for Enhanced Semantic Alignment, Tencent</a:t>
            </a:r>
            <a:endParaRPr lang="zh-CN" altLang="en-US" sz="1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1A4BD3-A0A0-3B58-B35D-E4069EE82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74" y="1499586"/>
            <a:ext cx="8325852" cy="453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4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Method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ECD2FCA-93DE-25B5-7C18-2479D4AA6AD2}"/>
              </a:ext>
            </a:extLst>
          </p:cNvPr>
          <p:cNvSpPr txBox="1">
            <a:spLocks/>
          </p:cNvSpPr>
          <p:nvPr/>
        </p:nvSpPr>
        <p:spPr>
          <a:xfrm>
            <a:off x="-1" y="6432884"/>
            <a:ext cx="7812506" cy="42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>
                <a:latin typeface="Times New Roman" panose="02020603050405020304" pitchFamily="18" charset="0"/>
                <a:ea typeface="华文中宋" panose="02010600040101010101" pitchFamily="2" charset="-122"/>
              </a:rPr>
              <a:t>2. ELLA: Equip Diffusion Models with LLM for Enhanced Semantic Alignment, Tencent</a:t>
            </a:r>
            <a:endParaRPr lang="zh-CN" altLang="en-US" sz="1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F2C1DC-167C-AB23-BFF5-6EF2756CE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03" y="1354632"/>
            <a:ext cx="10917061" cy="4773452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D2E6645-BD46-06F5-A4D4-08F6EBF50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0136" y="365125"/>
            <a:ext cx="7423485" cy="118076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融合了时间步和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text feature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learnable query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模型性能可能会受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query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的影响</a:t>
            </a:r>
          </a:p>
        </p:txBody>
      </p:sp>
    </p:spTree>
    <p:extLst>
      <p:ext uri="{BB962C8B-B14F-4D97-AF65-F5344CB8AC3E}">
        <p14:creationId xmlns:p14="http://schemas.microsoft.com/office/powerpoint/2010/main" val="2758951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Experiments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18A60C-23CE-6E57-55E9-39F0AE5759F0}"/>
              </a:ext>
            </a:extLst>
          </p:cNvPr>
          <p:cNvSpPr txBox="1">
            <a:spLocks/>
          </p:cNvSpPr>
          <p:nvPr/>
        </p:nvSpPr>
        <p:spPr>
          <a:xfrm>
            <a:off x="-1" y="6432884"/>
            <a:ext cx="7812506" cy="42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>
                <a:latin typeface="Times New Roman" panose="02020603050405020304" pitchFamily="18" charset="0"/>
                <a:ea typeface="华文中宋" panose="02010600040101010101" pitchFamily="2" charset="-122"/>
              </a:rPr>
              <a:t>2. ELLA: Equip Diffusion Models with LLM for Enhanced Semantic Alignment, Tencent</a:t>
            </a:r>
            <a:endParaRPr lang="zh-CN" altLang="en-US" sz="1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068715-CBF7-D467-FAD4-B943901AC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9" y="1545870"/>
            <a:ext cx="5776461" cy="43437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70E18F8-538C-332B-BCFD-0FE4963C5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880" y="1545870"/>
            <a:ext cx="5755308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99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A22D7E-5256-2553-7E60-EEBAB2894E41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3. Mastering Text-to-Image Diffusion: Recaptioning, Planning, and Generating with Multimodal LLMs,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Arxiv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2405, PKU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B95A49-992B-A259-B234-F845BCF49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8" y="1945940"/>
            <a:ext cx="11370123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85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Arguments &amp; Motivations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340312-6E88-9B6F-26FA-E6B39D723A68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3. Mastering Text-to-Image Diffusion: Recaptioning, Planning, and Generating with Multimodal LLMs,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Arxiv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2405, PKU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46DADB-3929-4B32-049E-2D1C3C35DCC2}"/>
              </a:ext>
            </a:extLst>
          </p:cNvPr>
          <p:cNvSpPr txBox="1"/>
          <p:nvPr/>
        </p:nvSpPr>
        <p:spPr>
          <a:xfrm>
            <a:off x="107406" y="1690688"/>
            <a:ext cx="54792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most diffusion models usually struggle to accurately follow some complex prompts.</a:t>
            </a:r>
          </a:p>
          <a:p>
            <a:pPr marL="0" indent="0" algn="just">
              <a:buNone/>
            </a:pP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(</a:t>
            </a:r>
            <a:r>
              <a:rPr lang="en-US" altLang="zh-CN" sz="24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) existing layout-based or attention-based methods can only provide </a:t>
            </a:r>
            <a:r>
              <a:rPr lang="en-US" altLang="zh-CN" sz="24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roughand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suboptimal spatial guidance, and struggle to deal with overlapped objects; </a:t>
            </a: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(ii) feedback-based methods require to collect high-quality feedback and incur additional training costs.</a:t>
            </a: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 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7BE14A9-FF29-764D-8932-CED59A45F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36" y="854003"/>
            <a:ext cx="5969965" cy="514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55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Contributions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B60059-1707-4155-D999-03D3A1DBE393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3. Mastering Text-to-Image Diffusion: Recaptioning, Planning, and Generating with Multimodal LLMs,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Arxiv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2405, PKU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134C51-B023-B85F-86E8-864D2BE7D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976" y="1027906"/>
            <a:ext cx="5277985" cy="540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70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Method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EC6EC4-82A8-A5CB-9DA2-E5CE4CFD9174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3. Mastering Text-to-Image Diffusion: Recaptioning, Planning, and Generating with Multimodal LLMs,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Arxiv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2405, PKU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D082397-12B6-82B4-8636-29ADA28E1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8545895" cy="42471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31191A6-EC97-25A7-3ECD-F1CD03656C10}"/>
              </a:ext>
            </a:extLst>
          </p:cNvPr>
          <p:cNvSpPr txBox="1"/>
          <p:nvPr/>
        </p:nvSpPr>
        <p:spPr>
          <a:xfrm>
            <a:off x="8545896" y="513347"/>
            <a:ext cx="35177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Recaption complex prompt into a base prompt and highly descriptive </a:t>
            </a:r>
            <a:r>
              <a:rPr lang="en-US" altLang="zh-CN" sz="24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subprompts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zh-CN" sz="24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CoT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(chain of thought) planning to allocate the split prompts to complementary regions</a:t>
            </a: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Complementary regional diffusion to generate image </a:t>
            </a:r>
            <a:r>
              <a:rPr lang="en-US" altLang="zh-CN" sz="24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latents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independently and aggregate them in each step.</a:t>
            </a:r>
          </a:p>
          <a:p>
            <a:pPr marL="457200" indent="-457200">
              <a:buAutoNum type="arabicPeriod"/>
            </a:pPr>
            <a:endParaRPr lang="zh-CN" altLang="en-US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A250E370-D7A9-2760-1CFC-126803E2C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8094" y="365125"/>
            <a:ext cx="5257801" cy="118076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如何保证重叠和临界区域的一致性？</a:t>
            </a:r>
          </a:p>
        </p:txBody>
      </p:sp>
    </p:spTree>
    <p:extLst>
      <p:ext uri="{BB962C8B-B14F-4D97-AF65-F5344CB8AC3E}">
        <p14:creationId xmlns:p14="http://schemas.microsoft.com/office/powerpoint/2010/main" val="1138293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Method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EC6EC4-82A8-A5CB-9DA2-E5CE4CFD9174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3. Mastering Text-to-Image Diffusion: Recaptioning, Planning, and Generating with Multimodal LLMs,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Arxiv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2405, PKU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191A6-EC97-25A7-3ECD-F1CD03656C10}"/>
              </a:ext>
            </a:extLst>
          </p:cNvPr>
          <p:cNvSpPr txBox="1"/>
          <p:nvPr/>
        </p:nvSpPr>
        <p:spPr>
          <a:xfrm>
            <a:off x="8545896" y="513347"/>
            <a:ext cx="35177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Recaption complex prompt into a base prompt and highly descriptive </a:t>
            </a:r>
            <a:r>
              <a:rPr lang="en-US" altLang="zh-CN" sz="24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subprompts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zh-CN" sz="24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CoT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(chain of thought) planning to allocate the split prompts to complementary regions</a:t>
            </a: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Complementary regional diffusion to generate image </a:t>
            </a:r>
            <a:r>
              <a:rPr lang="en-US" altLang="zh-CN" sz="24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latents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independently and aggregate them in each step.</a:t>
            </a:r>
          </a:p>
          <a:p>
            <a:pPr marL="457200" indent="-457200">
              <a:buAutoNum type="arabicPeriod"/>
            </a:pPr>
            <a:endParaRPr lang="zh-CN" altLang="en-US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20B805-67D7-A271-AFC8-51524486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19" y="1545894"/>
            <a:ext cx="8105944" cy="451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5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Method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EC6EC4-82A8-A5CB-9DA2-E5CE4CFD9174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3. Mastering Text-to-Image Diffusion: Recaptioning, Planning, and Generating with Multimodal LLMs,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Arxiv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2405, PKU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191A6-EC97-25A7-3ECD-F1CD03656C10}"/>
              </a:ext>
            </a:extLst>
          </p:cNvPr>
          <p:cNvSpPr txBox="1"/>
          <p:nvPr/>
        </p:nvSpPr>
        <p:spPr>
          <a:xfrm>
            <a:off x="160420" y="2245747"/>
            <a:ext cx="227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Image Editing</a:t>
            </a:r>
            <a:endParaRPr lang="zh-CN" altLang="en-US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A244F8-DFF1-BDD4-C6F0-AF7076677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58" y="225801"/>
            <a:ext cx="9914022" cy="61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FA26CD0-0C67-8E30-1B41-5CC6C4545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3" y="2002140"/>
            <a:ext cx="12047154" cy="2258176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F8A8273-A846-5C9D-7B04-FFB0BF89D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6464968"/>
            <a:ext cx="5919537" cy="393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1. Self-correcting LLM-controlled Diffusion Models, CVPR 2024, UC Berkeley</a:t>
            </a:r>
            <a:endParaRPr lang="zh-CN" altLang="en-US" sz="1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8440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Experiments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C79B2F-49AD-40FC-9D6B-63172B709DE2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3. Mastering Text-to-Image Diffusion: Recaptioning, Planning, and Generating with Multimodal LLMs,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Arxiv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2405, PKU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D60D18-2BB9-F38F-8355-CE415CFD8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226" y="1252536"/>
            <a:ext cx="7803547" cy="526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8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A22D7E-5256-2553-7E60-EEBAB2894E41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4.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VideoDrafter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: Content-Consistent Multi-Scene Video Generation with LLM,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Arxiv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2401,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HiDream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BF8336-F838-F1CE-7F89-6FE03D255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13" y="2080626"/>
            <a:ext cx="10341774" cy="269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37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Arguments &amp; Motivations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46DADB-3929-4B32-049E-2D1C3C35DCC2}"/>
              </a:ext>
            </a:extLst>
          </p:cNvPr>
          <p:cNvSpPr txBox="1"/>
          <p:nvPr/>
        </p:nvSpPr>
        <p:spPr>
          <a:xfrm>
            <a:off x="957638" y="1883193"/>
            <a:ext cx="9902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(</a:t>
            </a:r>
            <a:r>
              <a:rPr lang="en-US" altLang="zh-CN" sz="24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) Most existing works tackle the single-scene scenario with only one</a:t>
            </a: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video event occurring in a single background; </a:t>
            </a: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(ii) generate multi-scene videos.</a:t>
            </a: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  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多视角视频</a:t>
            </a: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94617E-889A-7900-B3A1-3190F51AC28A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4.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VideoDrafter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: Content-Consistent Multi-Scene Video Generation with LLM,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Arxiv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2401,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HiDream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7216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97342"/>
            <a:ext cx="10515600" cy="72080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Method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420613-FD81-4E4C-4BDB-DBCC8D148B5B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4.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VideoDrafter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: Content-Consistent Multi-Scene Video Generation with LLM,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Arxiv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2401,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HiDream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7F8DE3-39DB-78D1-79B0-7EFACCBB6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79" y="97342"/>
            <a:ext cx="9161825" cy="634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1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6" y="0"/>
            <a:ext cx="10515600" cy="60960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Method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191A6-EC97-25A7-3ECD-F1CD03656C10}"/>
              </a:ext>
            </a:extLst>
          </p:cNvPr>
          <p:cNvSpPr txBox="1"/>
          <p:nvPr/>
        </p:nvSpPr>
        <p:spPr>
          <a:xfrm>
            <a:off x="613611" y="609600"/>
            <a:ext cx="86351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Multi-Scene Video Script Generation </a:t>
            </a:r>
          </a:p>
          <a:p>
            <a:pPr lvl="1"/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MLLM</a:t>
            </a:r>
            <a:r>
              <a:rPr lang="zh-CN" altLang="en-US" sz="2400" dirty="0">
                <a:solidFill>
                  <a:schemeClr val="accent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精细化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prompt </a:t>
            </a:r>
            <a:r>
              <a:rPr lang="zh-CN" altLang="en-US" sz="2400" dirty="0">
                <a:solidFill>
                  <a:schemeClr val="accent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（很多方法都在用）</a:t>
            </a:r>
            <a:endParaRPr lang="en-US" altLang="zh-CN" sz="2400" dirty="0">
              <a:solidFill>
                <a:schemeClr val="accent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MLLM multi-round dialogue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（可以借鉴）</a:t>
            </a:r>
            <a:endParaRPr lang="en-US" altLang="zh-CN" sz="2400" dirty="0">
              <a:solidFill>
                <a:srgbClr val="00B05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Entity Reference Image Generation</a:t>
            </a:r>
          </a:p>
          <a:p>
            <a:pPr lvl="1"/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Stable Diffusion </a:t>
            </a:r>
            <a:r>
              <a:rPr lang="zh-CN" altLang="en-US" sz="2400" dirty="0">
                <a:solidFill>
                  <a:schemeClr val="accent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生成物体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+ U</a:t>
            </a:r>
            <a:r>
              <a:rPr lang="en-US" altLang="zh-CN" sz="2400" baseline="30000" dirty="0">
                <a:solidFill>
                  <a:schemeClr val="accent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-Net Segment </a:t>
            </a:r>
            <a:r>
              <a:rPr lang="zh-CN" altLang="en-US" sz="2400" dirty="0">
                <a:solidFill>
                  <a:schemeClr val="accent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去除背景</a:t>
            </a:r>
            <a:endParaRPr lang="en-US" altLang="zh-CN" sz="2400" dirty="0">
              <a:solidFill>
                <a:schemeClr val="accent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Video Scene Generation</a:t>
            </a:r>
          </a:p>
          <a:p>
            <a:pPr lvl="1"/>
            <a:r>
              <a:rPr lang="en-US" altLang="zh-CN" sz="2400" dirty="0" err="1">
                <a:solidFill>
                  <a:schemeClr val="accent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VideoDrafter-Img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+ </a:t>
            </a:r>
            <a:r>
              <a:rPr lang="en-US" altLang="zh-CN" sz="2400" dirty="0" err="1">
                <a:solidFill>
                  <a:schemeClr val="accent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VideoDrafter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-Vid (</a:t>
            </a:r>
            <a:r>
              <a:rPr lang="zh-CN" altLang="en-US" sz="2400" dirty="0">
                <a:solidFill>
                  <a:schemeClr val="accent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通过修改注意力实现）</a:t>
            </a:r>
            <a:endParaRPr lang="en-US" altLang="zh-CN" sz="2400" dirty="0">
              <a:solidFill>
                <a:schemeClr val="accent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2EBF0E-43BF-1CF2-75C7-6D80C984E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2" y="3389211"/>
            <a:ext cx="4447244" cy="30101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D057BD-2C9F-D86D-7E72-EE7960135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62" y="3389210"/>
            <a:ext cx="4506816" cy="301018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BDD437C-AA85-697D-7116-E04BED3B285A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4.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VideoDrafter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: Content-Consistent Multi-Scene Video Generation with LLM,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Arxiv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2401,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HiDream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1793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A22D7E-5256-2553-7E60-EEBAB2894E41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5. Free-Bloom: Zero-Shot Text-to-Video Generator with LLM Director and LDM Animator 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NIPS2024,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ShanghaiTech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University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A24E73-ED2C-251E-24C6-F8E7B2ED2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58" y="1768089"/>
            <a:ext cx="8995283" cy="332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29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7" y="99584"/>
            <a:ext cx="10515600" cy="80345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Arguments &amp; Motivations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46DADB-3929-4B32-049E-2D1C3C35DCC2}"/>
              </a:ext>
            </a:extLst>
          </p:cNvPr>
          <p:cNvSpPr txBox="1"/>
          <p:nvPr/>
        </p:nvSpPr>
        <p:spPr>
          <a:xfrm>
            <a:off x="-172875" y="2795032"/>
            <a:ext cx="5120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）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not just “moving images”;</a:t>
            </a:r>
          </a:p>
          <a:p>
            <a:pPr marL="0" indent="0" algn="just"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）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cost-efficient and data-efficient.</a:t>
            </a: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  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文本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-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视频数据集相对较少</a:t>
            </a: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0C3A00-787C-49FA-5ED2-792E65079C42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5. Free-Bloom: Zero-Shot Text-to-Video Generator with LLM Director and LDM Animator 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NIPS2024,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ShanghaiTech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University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53493B-048D-5EDF-86E3-BB067CE2E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610" y="566058"/>
            <a:ext cx="7416933" cy="565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07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97342"/>
            <a:ext cx="10515600" cy="72080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Method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08B08B-B088-73CE-8227-8A7D672812BB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5. Free-Bloom: Zero-Shot Text-to-Video Generator with LLM Director and LDM Animator 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NIPS2024,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ShanghaiTech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University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264C9C-5700-2A9E-3B10-16B43A922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26" y="818147"/>
            <a:ext cx="10647948" cy="56241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5CA9420-6BE0-F695-2568-9E5604E3667B}"/>
              </a:ext>
            </a:extLst>
          </p:cNvPr>
          <p:cNvSpPr txBox="1"/>
          <p:nvPr/>
        </p:nvSpPr>
        <p:spPr>
          <a:xfrm>
            <a:off x="5014286" y="164229"/>
            <a:ext cx="246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LLM+LDM</a:t>
            </a:r>
          </a:p>
        </p:txBody>
      </p:sp>
    </p:spTree>
    <p:extLst>
      <p:ext uri="{BB962C8B-B14F-4D97-AF65-F5344CB8AC3E}">
        <p14:creationId xmlns:p14="http://schemas.microsoft.com/office/powerpoint/2010/main" val="2613065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97342"/>
            <a:ext cx="10515600" cy="72080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Method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08B08B-B088-73CE-8227-8A7D672812BB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5. Free-Bloom: Zero-Shot Text-to-Video Generator with LLM Director and LDM Animator 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NIPS2024,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ShanghaiTech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University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928058-9286-5F54-2456-9FA4DB0136B1}"/>
              </a:ext>
            </a:extLst>
          </p:cNvPr>
          <p:cNvSpPr txBox="1"/>
          <p:nvPr/>
        </p:nvSpPr>
        <p:spPr>
          <a:xfrm>
            <a:off x="751535" y="1145256"/>
            <a:ext cx="99028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三个阶段：</a:t>
            </a: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0" indent="0" algn="just"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）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serial prompting</a:t>
            </a:r>
          </a:p>
          <a:p>
            <a:pPr marL="0" indent="0" algn="just"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精细化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prompt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能够描述视频语义的变化</a:t>
            </a: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之后进一步结合分辨率描述每一帧的内容</a:t>
            </a: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0" indent="0" algn="just"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）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video generation</a:t>
            </a: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对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LDM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的两个修改实现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semantic coherent, identical coherent, temporal coherent</a:t>
            </a: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Joint noise sampling </a:t>
            </a:r>
            <a:r>
              <a:rPr lang="en-US" altLang="zh-CN" sz="24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folloing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LDMs’ assumption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(frame coherence)</a:t>
            </a: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Step-aware attention shift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(identical, temporal, semantic coherence)</a:t>
            </a:r>
          </a:p>
          <a:p>
            <a:pPr marL="0" indent="0" algn="just"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）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interpolation empowerment</a:t>
            </a: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a dual interpolation path</a:t>
            </a: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(1)+(2)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得到低帧率的视频，（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）得到高帧率视频。</a:t>
            </a: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03C75F-87AA-7709-5FEF-84E2D618A3A0}"/>
              </a:ext>
            </a:extLst>
          </p:cNvPr>
          <p:cNvSpPr txBox="1"/>
          <p:nvPr/>
        </p:nvSpPr>
        <p:spPr>
          <a:xfrm>
            <a:off x="371285" y="5688449"/>
            <a:ext cx="10663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LLMs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incorporate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extensive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world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knowledge and can provide temporal transition knowledge.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（可以借鉴）</a:t>
            </a:r>
            <a:endParaRPr lang="en-US" altLang="zh-CN" sz="2400" dirty="0">
              <a:solidFill>
                <a:srgbClr val="00B05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5002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5" y="0"/>
            <a:ext cx="10515600" cy="80210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Experiments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958EFB-FAED-FEB4-2FA0-29485CC18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221" y="0"/>
            <a:ext cx="7700642" cy="63896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D31B190-650D-6FDB-D8C5-230C260C9088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5. Free-Bloom: Zero-Shot Text-to-Video Generator with LLM Director and LDM Animator 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NIPS2024,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ShanghaiTech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University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569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Arguments &amp; Motivations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39CDBA-39A7-2629-07DD-59DB9EF3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38320"/>
            <a:ext cx="10515600" cy="140388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  Existing diffusion-based text-to-image generators generally struggle to precisely generate images that correctly align with complex input prompts, especially for the ones that require numeracy and spatial relationships.</a:t>
            </a: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  These models generate images through a predetermined number of diffusion steps and present the output to the user, regardless of its alignment with the initial user prompt.</a:t>
            </a:r>
            <a:endParaRPr lang="zh-CN" altLang="en-US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8AE30D-DFB4-00B1-AF94-3FA72EF8B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1917"/>
            <a:ext cx="10561871" cy="3540375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DC277D3-152F-76B4-934E-863E819B7913}"/>
              </a:ext>
            </a:extLst>
          </p:cNvPr>
          <p:cNvSpPr txBox="1">
            <a:spLocks/>
          </p:cNvSpPr>
          <p:nvPr/>
        </p:nvSpPr>
        <p:spPr>
          <a:xfrm>
            <a:off x="0" y="6542203"/>
            <a:ext cx="5919537" cy="393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1. Self-correcting LLM-controlled Diffusion Models, CVPR 2024, UC Berkeley</a:t>
            </a:r>
            <a:endParaRPr lang="zh-CN" altLang="en-US" sz="1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1820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A22D7E-5256-2553-7E60-EEBAB2894E41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6. LLM-Grounded Video Diffusion Models,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ICLR2024, UC Berkeley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501137-C2C3-8A93-EE7B-C3B890D6D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51" y="2275146"/>
            <a:ext cx="10202498" cy="230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52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7" y="99584"/>
            <a:ext cx="10515600" cy="80345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Arguments &amp; Motivations &amp; Contributions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46DADB-3929-4B32-049E-2D1C3C35DCC2}"/>
              </a:ext>
            </a:extLst>
          </p:cNvPr>
          <p:cNvSpPr txBox="1"/>
          <p:nvPr/>
        </p:nvSpPr>
        <p:spPr>
          <a:xfrm>
            <a:off x="304800" y="1356751"/>
            <a:ext cx="9111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(1)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struggle with intricate </a:t>
            </a:r>
            <a:r>
              <a:rPr lang="en-US" altLang="zh-CN" sz="24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spatio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-temporal prompts</a:t>
            </a: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(2)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generate restricted or incorrect motion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4E4829-2C1E-99A2-D2C1-E07F752813CE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6. LLM-Grounded Video Diffusion Models,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ICLR2024, UC Berkeley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EE4323-F049-3806-FDF3-3E99781A6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9" y="2287192"/>
            <a:ext cx="10895862" cy="15881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162E04-4947-3D0C-AD54-90CE4CDFDDB7}"/>
              </a:ext>
            </a:extLst>
          </p:cNvPr>
          <p:cNvSpPr txBox="1"/>
          <p:nvPr/>
        </p:nvSpPr>
        <p:spPr>
          <a:xfrm>
            <a:off x="764317" y="4428518"/>
            <a:ext cx="10663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text-only LLMs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are able to generate dynamic scene layouts that generalize to previously unseen spatiotemporal sequences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（可以借鉴）</a:t>
            </a:r>
            <a:endParaRPr lang="en-US" altLang="zh-CN" sz="2400" dirty="0">
              <a:solidFill>
                <a:srgbClr val="00B05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55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97342"/>
            <a:ext cx="10515600" cy="72080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Method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DB96A5-7C9A-FDC7-D1B4-685D3FDDF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543" y="854739"/>
            <a:ext cx="9265119" cy="51485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C18E95-DA74-9083-860D-CB015AE3C26D}"/>
              </a:ext>
            </a:extLst>
          </p:cNvPr>
          <p:cNvSpPr txBox="1"/>
          <p:nvPr/>
        </p:nvSpPr>
        <p:spPr>
          <a:xfrm>
            <a:off x="0" y="1729804"/>
            <a:ext cx="3124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LLM 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得到 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dynamic scene  layout (DSL)</a:t>
            </a:r>
          </a:p>
          <a:p>
            <a:pPr marL="0" indent="0" algn="just">
              <a:buNone/>
            </a:pP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0" indent="0" algn="just"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从 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DSL 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中生成视频</a:t>
            </a: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0" indent="0" algn="just"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44D6C3-C527-2AD4-B3AA-6459B053AAF0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6. LLM-Grounded Video Diffusion Models,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ICLR2024, UC Berkeley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5455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97342"/>
            <a:ext cx="10515600" cy="72080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Method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C18E95-DA74-9083-860D-CB015AE3C26D}"/>
              </a:ext>
            </a:extLst>
          </p:cNvPr>
          <p:cNvSpPr txBox="1"/>
          <p:nvPr/>
        </p:nvSpPr>
        <p:spPr>
          <a:xfrm>
            <a:off x="1780674" y="5977461"/>
            <a:ext cx="9946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LLM 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的有趣性质，可以根据上下文确定物体的运动轨迹</a:t>
            </a:r>
            <a:endParaRPr lang="en-US" altLang="zh-CN" sz="2400" dirty="0">
              <a:solidFill>
                <a:srgbClr val="00B05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44D6C3-C527-2AD4-B3AA-6459B053AAF0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6. LLM-Grounded Video Diffusion Models,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ICLR2024, UC Berkeley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0AF868-94F8-9C36-9F0B-BF357E328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56" y="736301"/>
            <a:ext cx="10757087" cy="516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11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97342"/>
            <a:ext cx="10515600" cy="72080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Method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44D6C3-C527-2AD4-B3AA-6459B053AAF0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6. LLM-Grounded Video Diffusion Models,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ICLR2024, UC Berkeley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0364F8-9954-A366-0743-24B327C80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544" y="344160"/>
            <a:ext cx="9135456" cy="61696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FF9DB5C-0AE3-CCE6-D002-A16562BD6C7C}"/>
              </a:ext>
            </a:extLst>
          </p:cNvPr>
          <p:cNvSpPr txBox="1"/>
          <p:nvPr/>
        </p:nvSpPr>
        <p:spPr>
          <a:xfrm>
            <a:off x="0" y="1729804"/>
            <a:ext cx="3124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从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DSL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中生成视频，不需要微调。 </a:t>
            </a: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0" indent="0" algn="just"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添加了基于注意力的引导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DSL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层。</a:t>
            </a: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1349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5" y="0"/>
            <a:ext cx="10515600" cy="80210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Experiments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E38DAF-D116-9CEC-7BBE-D75FB20F247A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6. LLM-Grounded Video Diffusion Models,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ICLR2024, UC Berkeley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B22305-9842-62A9-DD62-6E672A2C2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71" y="827562"/>
            <a:ext cx="10127458" cy="520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89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A22D7E-5256-2553-7E60-EEBAB2894E41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7.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MagicAnimate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: Temporally Consistent Human Image Animation using Diffusion Model,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CVPR2024,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ShowLab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2562DE-904E-E208-3FE1-80119551F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36" y="1817106"/>
            <a:ext cx="10091127" cy="322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7" y="99584"/>
            <a:ext cx="10515600" cy="80345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Arguments &amp; Motivations &amp; Contributions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46DADB-3929-4B32-049E-2D1C3C35DCC2}"/>
              </a:ext>
            </a:extLst>
          </p:cNvPr>
          <p:cNvSpPr txBox="1"/>
          <p:nvPr/>
        </p:nvSpPr>
        <p:spPr>
          <a:xfrm>
            <a:off x="371285" y="2828835"/>
            <a:ext cx="5419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Arguments:</a:t>
            </a: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(1)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the lack of temporal modeling </a:t>
            </a: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(2) poor preservation of reference identity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41140A-B22B-BC91-A314-5B6BB0CA929B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7.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MagicAnimate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: Temporally Consistent Human Image Animation using Diffusion Model,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CVPR2024,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ShowLab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308821-80CE-159A-3642-19A5EC8D2A7E}"/>
              </a:ext>
            </a:extLst>
          </p:cNvPr>
          <p:cNvSpPr txBox="1"/>
          <p:nvPr/>
        </p:nvSpPr>
        <p:spPr>
          <a:xfrm>
            <a:off x="371285" y="1025261"/>
            <a:ext cx="11182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Motivation: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Generate a video of a certain reference identity following a particular motion sequence.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C0075E-FA73-9CC6-B434-27781FC95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78483"/>
            <a:ext cx="6117746" cy="40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25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97342"/>
            <a:ext cx="10515600" cy="72080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Method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1F00D5-2402-B4D6-6E72-93E2835AC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44" y="1849483"/>
            <a:ext cx="10575711" cy="46699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C18E95-DA74-9083-860D-CB015AE3C26D}"/>
              </a:ext>
            </a:extLst>
          </p:cNvPr>
          <p:cNvSpPr txBox="1"/>
          <p:nvPr/>
        </p:nvSpPr>
        <p:spPr>
          <a:xfrm>
            <a:off x="2249903" y="872149"/>
            <a:ext cx="8017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两个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ControlNet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，分别对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Pose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Reference Image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进行处理 </a:t>
            </a: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5CD65A-3D3A-C563-366A-73848827EEDC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7.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MagicAnimate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: Temporally Consistent Human Image Animation using Diffusion Model,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CVPR2024,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ShowLab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1930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5" y="0"/>
            <a:ext cx="10515600" cy="80210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Experiments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016E1F-F249-61AC-77A6-63A47169CC13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7.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MagicAnimate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: Temporally Consistent Human Image Animation using Diffusion Model,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CVPR2024,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ShowLab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FFDCD4-329C-73F7-14C3-681F8C332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67" y="199574"/>
            <a:ext cx="4737604" cy="631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69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Contributions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D275BC-F5AA-E5C7-9FC1-50EE225B2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847" y="1690688"/>
            <a:ext cx="7678305" cy="4273341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6C8E92D-62B7-F5E4-CFC8-C4FA4676C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6464968"/>
            <a:ext cx="5919537" cy="393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1. Self-correcting LLM-controlled Diffusion Models, CVPR 2024, UC Berkeley</a:t>
            </a:r>
            <a:endParaRPr lang="zh-CN" altLang="en-US" sz="1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6952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A22D7E-5256-2553-7E60-EEBAB2894E41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8.Magic-Me: Identity-Specific Video Customized Diffusion,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Arxiv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2403,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ByteDance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Inc.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6AEB2E-4399-C1A2-4E75-BDFA85914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20" y="1246728"/>
            <a:ext cx="9259360" cy="436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27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7" y="99584"/>
            <a:ext cx="10515600" cy="80345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Arguments &amp; Motivations &amp; Contributions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308821-80CE-159A-3642-19A5EC8D2A7E}"/>
              </a:ext>
            </a:extLst>
          </p:cNvPr>
          <p:cNvSpPr txBox="1"/>
          <p:nvPr/>
        </p:nvSpPr>
        <p:spPr>
          <a:xfrm>
            <a:off x="371285" y="1025261"/>
            <a:ext cx="11182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Motivation: 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animate a human identity with diverse motions and scenes and preserve the identity’s characteristics.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E3B9A2-8FEF-C644-F0D3-E381EE53C3DC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8.Magic-Me: Identity-Specific Video Customized Diffusion,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Arxiv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2403,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ByteDance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Inc.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1F951C-81DD-B71F-0D65-73EF0C632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528" y="2457680"/>
            <a:ext cx="7177015" cy="26813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A46DADB-3929-4B32-049E-2D1C3C35DCC2}"/>
              </a:ext>
            </a:extLst>
          </p:cNvPr>
          <p:cNvSpPr txBox="1"/>
          <p:nvPr/>
        </p:nvSpPr>
        <p:spPr>
          <a:xfrm>
            <a:off x="80457" y="2828835"/>
            <a:ext cx="47161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Arguments:</a:t>
            </a: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(1)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the lack of temporal modeling </a:t>
            </a: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>
                <a:latin typeface="Times New Roman" panose="02020603050405020304" pitchFamily="18" charset="0"/>
                <a:ea typeface="华文中宋" panose="02010600040101010101" pitchFamily="2" charset="-122"/>
              </a:rPr>
              <a:t>2)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ea typeface="华文中宋" panose="02010600040101010101" pitchFamily="2" charset="-122"/>
              </a:rPr>
              <a:t>poor 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preservation of reference identity</a:t>
            </a:r>
          </a:p>
        </p:txBody>
      </p:sp>
    </p:spTree>
    <p:extLst>
      <p:ext uri="{BB962C8B-B14F-4D97-AF65-F5344CB8AC3E}">
        <p14:creationId xmlns:p14="http://schemas.microsoft.com/office/powerpoint/2010/main" val="1563863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97342"/>
            <a:ext cx="10515600" cy="72080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Method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E9D86E-DC4F-9D7A-6C2A-A63EE5FD6459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8.Magic-Me: Identity-Specific Video Customized Diffusion,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Arxiv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2403,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ByteDance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Inc.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AAB1BF1-930D-E0E1-1FCB-72C1A1959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8" y="1080524"/>
            <a:ext cx="10807143" cy="46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24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97342"/>
            <a:ext cx="10515600" cy="72080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Method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E9D86E-DC4F-9D7A-6C2A-A63EE5FD6459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8.Magic-Me: Identity-Specific Video Customized Diffusion,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Arxiv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2403,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ByteDance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Inc.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BD6BFB-8206-0561-8636-10729CDE5C78}"/>
              </a:ext>
            </a:extLst>
          </p:cNvPr>
          <p:cNvSpPr txBox="1"/>
          <p:nvPr/>
        </p:nvSpPr>
        <p:spPr>
          <a:xfrm>
            <a:off x="676085" y="1304835"/>
            <a:ext cx="10003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(1)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T2V VCD: generate low-resolution video,  the face is blurred</a:t>
            </a: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(2) Face VCD: regenerate the face with more identity characteristics</a:t>
            </a: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    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切割出人头的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bounding box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，提出视频然后精细化</a:t>
            </a: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  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会不会存在细化后的人头视频不能跟原视频连接部分不契合的问题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   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（如果人头位置在视频中发生移动结果可能受影响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0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(3)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Tiled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VCD: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upscale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19238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6AE78AF-2816-D8F7-7BFF-0B0593A1B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9" y="51186"/>
            <a:ext cx="11040321" cy="68068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55C31A-5282-CEBF-FF41-5DFB02F48B6E}"/>
              </a:ext>
            </a:extLst>
          </p:cNvPr>
          <p:cNvSpPr txBox="1"/>
          <p:nvPr/>
        </p:nvSpPr>
        <p:spPr>
          <a:xfrm>
            <a:off x="575839" y="4609706"/>
            <a:ext cx="2270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C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多次利用</a:t>
            </a:r>
            <a:r>
              <a:rPr lang="en-US" altLang="zh-CN" sz="1600" dirty="0">
                <a:solidFill>
                  <a:srgbClr val="FFC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LLM</a:t>
            </a:r>
            <a:r>
              <a:rPr lang="zh-CN" altLang="en-US" sz="1600" dirty="0">
                <a:solidFill>
                  <a:srgbClr val="FFC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反馈生成高质量的首帧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1123488-82EB-3C6A-FB4F-6CDBEE2D67B8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710983" y="5194481"/>
            <a:ext cx="15883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187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82D5DC-849F-CE9D-FDDE-B10FD16AB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9" y="122714"/>
            <a:ext cx="11931862" cy="64602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ECA2C05-244D-0A59-7869-C6A249BB1B17}"/>
              </a:ext>
            </a:extLst>
          </p:cNvPr>
          <p:cNvSpPr txBox="1"/>
          <p:nvPr/>
        </p:nvSpPr>
        <p:spPr>
          <a:xfrm>
            <a:off x="575839" y="4609706"/>
            <a:ext cx="227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C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不能编辑视频</a:t>
            </a:r>
          </a:p>
        </p:txBody>
      </p:sp>
    </p:spTree>
    <p:extLst>
      <p:ext uri="{BB962C8B-B14F-4D97-AF65-F5344CB8AC3E}">
        <p14:creationId xmlns:p14="http://schemas.microsoft.com/office/powerpoint/2010/main" val="3311753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28A4274-7765-0EB7-0C17-6E79AB133A1B}"/>
              </a:ext>
            </a:extLst>
          </p:cNvPr>
          <p:cNvSpPr txBox="1"/>
          <p:nvPr/>
        </p:nvSpPr>
        <p:spPr>
          <a:xfrm>
            <a:off x="274951" y="352843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Zero-shot </a:t>
            </a:r>
            <a:r>
              <a:rPr lang="zh-CN" altLang="en-US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视频生成和编辑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A2C9E5-1A81-29EC-1819-3EACCDBE51D7}"/>
              </a:ext>
            </a:extLst>
          </p:cNvPr>
          <p:cNvSpPr txBox="1"/>
          <p:nvPr/>
        </p:nvSpPr>
        <p:spPr>
          <a:xfrm>
            <a:off x="952911" y="1470580"/>
            <a:ext cx="574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LLM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精细化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prompt + segmentation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ID consistency</a:t>
            </a:r>
          </a:p>
        </p:txBody>
      </p:sp>
    </p:spTree>
    <p:extLst>
      <p:ext uri="{BB962C8B-B14F-4D97-AF65-F5344CB8AC3E}">
        <p14:creationId xmlns:p14="http://schemas.microsoft.com/office/powerpoint/2010/main" val="25397185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36551D-6BC4-380E-D158-0842F82476DE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3. Free-Bloom: Zero-Shot Text-to-Video Generator with LLM Director and LDM Animator, Shanghai Tech University, NIPS 2023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AAE746-1C7F-FCF4-B36C-DA7EBE6FC61C}"/>
              </a:ext>
            </a:extLst>
          </p:cNvPr>
          <p:cNvSpPr txBox="1"/>
          <p:nvPr/>
        </p:nvSpPr>
        <p:spPr>
          <a:xfrm>
            <a:off x="1066800" y="2069432"/>
            <a:ext cx="7828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123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中国人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8A4274-7765-0EB7-0C17-6E79AB133A1B}"/>
              </a:ext>
            </a:extLst>
          </p:cNvPr>
          <p:cNvSpPr txBox="1"/>
          <p:nvPr/>
        </p:nvSpPr>
        <p:spPr>
          <a:xfrm>
            <a:off x="1066801" y="729916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123</a:t>
            </a:r>
            <a:r>
              <a:rPr lang="zh-CN" altLang="en-US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防守打法</a:t>
            </a:r>
          </a:p>
        </p:txBody>
      </p:sp>
    </p:spTree>
    <p:extLst>
      <p:ext uri="{BB962C8B-B14F-4D97-AF65-F5344CB8AC3E}">
        <p14:creationId xmlns:p14="http://schemas.microsoft.com/office/powerpoint/2010/main" val="1876110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Method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3E788B-7C20-03B6-CFD3-66F953518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69" y="1103929"/>
            <a:ext cx="8101264" cy="5388946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60852FC-327D-9A11-D0E5-F871A1B55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20782"/>
            <a:ext cx="5919537" cy="393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1. Self-correcting LLM-controlled Diffusion Models, CVPR 2024, UC Berkeley</a:t>
            </a:r>
            <a:endParaRPr lang="zh-CN" altLang="en-US" sz="1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4244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Method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1DFEF0-C389-1BE0-ED88-E5249ECBC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71" y="1301562"/>
            <a:ext cx="10235858" cy="4698186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F7E67B3-E1B7-7F19-534E-B5380ED01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43152"/>
            <a:ext cx="5919537" cy="393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1. Self-correcting LLM-controlled Diffusion Models, CVPR 2024, UC Berkeley</a:t>
            </a:r>
            <a:endParaRPr lang="zh-CN" altLang="en-US" sz="1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9018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Method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5A7A3F-EAB0-5AFF-75CC-3806C3F6F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0814"/>
            <a:ext cx="3923359" cy="31363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B4AD12-277A-F4F4-0FBA-437263846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736" y="800480"/>
            <a:ext cx="4728555" cy="5257040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8525F5C-33BD-9EEA-3227-A58EAFFE8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2668" y="2051737"/>
            <a:ext cx="3930316" cy="3644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Addition:</a:t>
            </a: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diffusion+SAM</a:t>
            </a: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Deletion:</a:t>
            </a: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SAM+Gaussian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noise</a:t>
            </a: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Repositioning:</a:t>
            </a: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Deletion+Addition</a:t>
            </a: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Attribute modification</a:t>
            </a: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SAM+DiffEdit</a:t>
            </a:r>
            <a:endParaRPr lang="zh-CN" altLang="en-US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A6EEA46-8604-AD58-70CA-3C65B08F7E2B}"/>
              </a:ext>
            </a:extLst>
          </p:cNvPr>
          <p:cNvSpPr txBox="1">
            <a:spLocks/>
          </p:cNvSpPr>
          <p:nvPr/>
        </p:nvSpPr>
        <p:spPr>
          <a:xfrm>
            <a:off x="-1" y="6464968"/>
            <a:ext cx="5919537" cy="39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>
                <a:latin typeface="Times New Roman" panose="02020603050405020304" pitchFamily="18" charset="0"/>
                <a:ea typeface="华文中宋" panose="02010600040101010101" pitchFamily="2" charset="-122"/>
              </a:rPr>
              <a:t>1. Self-correcting LLM-controlled Diffusion Models, CVPR 2024, UC Berkeley</a:t>
            </a:r>
            <a:endParaRPr lang="zh-CN" altLang="en-US" sz="1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5306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DB697-DDCB-2F74-F7E2-7905B81F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Experiments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C4A211-7C1D-1B90-E9E1-B38F6A063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6" y="1370066"/>
            <a:ext cx="5854705" cy="31736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2B8AF3-DCD1-91BF-8F97-8CBA8AF08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91" y="1370066"/>
            <a:ext cx="5151566" cy="19204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7C8316D-E86F-2AF7-CEAB-DB45EA45B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01" y="3342403"/>
            <a:ext cx="3974545" cy="3436812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3D86ECAD-8E0B-5A10-7DB1-BC30C1978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64967"/>
            <a:ext cx="5919537" cy="393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1. Self-correcting LLM-controlled Diffusion Models, CVPR 2024, UC Berkeley</a:t>
            </a:r>
            <a:endParaRPr lang="zh-CN" altLang="en-US" sz="1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4345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F8A8273-A846-5C9D-7B04-FFB0BF89D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6432884"/>
            <a:ext cx="7812506" cy="425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2. ELLA: Equip Diffusion Models with LLM for Enhanced Semantic Alignment, Tencent</a:t>
            </a:r>
            <a:endParaRPr lang="zh-CN" altLang="en-US" sz="1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836873-9CF3-8464-A578-B26929F9C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73" y="1355462"/>
            <a:ext cx="10154653" cy="414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01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3904</TotalTime>
  <Words>1509</Words>
  <Application>Microsoft Office PowerPoint</Application>
  <PresentationFormat>宽屏</PresentationFormat>
  <Paragraphs>163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2" baseType="lpstr">
      <vt:lpstr>等线</vt:lpstr>
      <vt:lpstr>等线 Light</vt:lpstr>
      <vt:lpstr>Arial</vt:lpstr>
      <vt:lpstr>Times New Roman</vt:lpstr>
      <vt:lpstr>Office 主题​​</vt:lpstr>
      <vt:lpstr>6.10-6.19 文章阅读记录</vt:lpstr>
      <vt:lpstr>PowerPoint 演示文稿</vt:lpstr>
      <vt:lpstr>Arguments &amp; Motivations</vt:lpstr>
      <vt:lpstr>Contributions</vt:lpstr>
      <vt:lpstr>Method</vt:lpstr>
      <vt:lpstr>Method</vt:lpstr>
      <vt:lpstr>Method</vt:lpstr>
      <vt:lpstr>Experiments</vt:lpstr>
      <vt:lpstr>PowerPoint 演示文稿</vt:lpstr>
      <vt:lpstr>Arguments &amp; Motivations</vt:lpstr>
      <vt:lpstr>Contributions</vt:lpstr>
      <vt:lpstr>Method</vt:lpstr>
      <vt:lpstr>Experiments</vt:lpstr>
      <vt:lpstr>PowerPoint 演示文稿</vt:lpstr>
      <vt:lpstr>Arguments &amp; Motivations</vt:lpstr>
      <vt:lpstr>Contributions</vt:lpstr>
      <vt:lpstr>Method</vt:lpstr>
      <vt:lpstr>Method</vt:lpstr>
      <vt:lpstr>Method</vt:lpstr>
      <vt:lpstr>Experiments</vt:lpstr>
      <vt:lpstr>PowerPoint 演示文稿</vt:lpstr>
      <vt:lpstr>Arguments &amp; Motivations</vt:lpstr>
      <vt:lpstr>Method</vt:lpstr>
      <vt:lpstr>Method</vt:lpstr>
      <vt:lpstr>PowerPoint 演示文稿</vt:lpstr>
      <vt:lpstr>Arguments &amp; Motivations</vt:lpstr>
      <vt:lpstr>Method</vt:lpstr>
      <vt:lpstr>Method</vt:lpstr>
      <vt:lpstr>Experiments</vt:lpstr>
      <vt:lpstr>PowerPoint 演示文稿</vt:lpstr>
      <vt:lpstr>Arguments &amp; Motivations &amp; Contributions</vt:lpstr>
      <vt:lpstr>Method</vt:lpstr>
      <vt:lpstr>Method</vt:lpstr>
      <vt:lpstr>Method</vt:lpstr>
      <vt:lpstr>Experiments</vt:lpstr>
      <vt:lpstr>PowerPoint 演示文稿</vt:lpstr>
      <vt:lpstr>Arguments &amp; Motivations &amp; Contributions</vt:lpstr>
      <vt:lpstr>Method</vt:lpstr>
      <vt:lpstr>Experiments</vt:lpstr>
      <vt:lpstr>PowerPoint 演示文稿</vt:lpstr>
      <vt:lpstr>Arguments &amp; Motivations &amp; Contributions</vt:lpstr>
      <vt:lpstr>Method</vt:lpstr>
      <vt:lpstr>Method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</dc:creator>
  <cp:lastModifiedBy>X</cp:lastModifiedBy>
  <cp:revision>161</cp:revision>
  <dcterms:created xsi:type="dcterms:W3CDTF">2024-06-10T03:01:45Z</dcterms:created>
  <dcterms:modified xsi:type="dcterms:W3CDTF">2024-06-21T00:54:44Z</dcterms:modified>
</cp:coreProperties>
</file>